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76" r:id="rId3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2424" autoAdjust="0"/>
  </p:normalViewPr>
  <p:slideViewPr>
    <p:cSldViewPr snapToGrid="0">
      <p:cViewPr varScale="1">
        <p:scale>
          <a:sx n="78" d="100"/>
          <a:sy n="78" d="100"/>
        </p:scale>
        <p:origin x="2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51" d="100"/>
          <a:sy n="51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806975-FECB-402E-AF3E-A03BC072B6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62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41DCA5-6B52-4F9D-8763-B4F33370F7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23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0F2532-D481-4377-957B-0C2179ED72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96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44" y="4979598"/>
            <a:ext cx="2863521" cy="167852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6600" dirty="0"/>
              <a:t>Local Treatment of Rectal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891644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Donald Weaver MD</a:t>
            </a:r>
          </a:p>
          <a:p>
            <a:r>
              <a:rPr lang="en-US"/>
              <a:t>Penberthy Professor and Chairman </a:t>
            </a:r>
          </a:p>
          <a:p>
            <a:r>
              <a:rPr lang="en-US"/>
              <a:t>Wayne State University School of Medicine </a:t>
            </a:r>
          </a:p>
          <a:p>
            <a:r>
              <a:rPr lang="en-US"/>
              <a:t>Department of Surgery</a:t>
            </a:r>
          </a:p>
          <a:p>
            <a:r>
              <a:rPr lang="en-US"/>
              <a:t>Detroit,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OF LYMPH NODE METASTASIS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T1 - 3-10% </a:t>
            </a:r>
          </a:p>
          <a:p>
            <a:r>
              <a:rPr lang="en-US" altLang="en-US" dirty="0"/>
              <a:t>T2 - 10-30% </a:t>
            </a:r>
          </a:p>
          <a:p>
            <a:r>
              <a:rPr lang="en-US" altLang="en-US" dirty="0"/>
              <a:t>T3 - NOT RECOMMENDED FOR LOCAL EXCISION</a:t>
            </a:r>
          </a:p>
        </p:txBody>
      </p:sp>
    </p:spTree>
    <p:extLst>
      <p:ext uri="{BB962C8B-B14F-4D97-AF65-F5344CB8AC3E}">
        <p14:creationId xmlns:p14="http://schemas.microsoft.com/office/powerpoint/2010/main" val="23456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REGIONAL LYMPH NODES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N1  METASTASIS IN 1-3 LYMPH NODES </a:t>
            </a:r>
          </a:p>
          <a:p>
            <a:r>
              <a:rPr lang="en-US" altLang="en-US" dirty="0"/>
              <a:t>N2  METASTASIS IN 4 OR MORE LYMPH NODES </a:t>
            </a:r>
          </a:p>
          <a:p>
            <a:r>
              <a:rPr lang="en-US" altLang="en-US" dirty="0"/>
              <a:t>N3  METASTASIS IN ANY LYMPH NODE ALONG THE COURSE OF A NAMED VASCULAR TRUNK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04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DISTANT METASTASIS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M0  NO DISTANT METASTASIS </a:t>
            </a:r>
          </a:p>
          <a:p>
            <a:r>
              <a:rPr lang="en-US" altLang="en-US" dirty="0"/>
              <a:t>M1  DISTANT METASTASIS 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59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SPHINCTER-SPARING APPROACHES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LOW ANTERIOR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PULL THROUGH PROCEDURE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ABDOMINAL TRANSSACRAL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ENDO-ANAL OR COLO-ANAL ANASTOMOSIS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TRANS-SPHINCTERIC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TRANS ENDOSCOPIC MICRO SURGERY –TEMS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Trans Anal excision</a:t>
            </a:r>
          </a:p>
        </p:txBody>
      </p:sp>
    </p:spTree>
    <p:extLst>
      <p:ext uri="{BB962C8B-B14F-4D97-AF65-F5344CB8AC3E}">
        <p14:creationId xmlns:p14="http://schemas.microsoft.com/office/powerpoint/2010/main" val="19458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MY OWN VIEW: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/>
              <a:t>PULL THROUGH (TWO-STAGE) OPERATIONS HAVE TOO HIGH INCONTINENCE RATES (16-35%)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/>
              <a:t>COLO-ANAL ANASTOMOSIS HAVE INCONTINENCE OF ABOUT 40%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/>
              <a:t>ABDOMINAL TRANS-SPHINCTERIC DIVIDE SPHINCTER  POSTERIORLY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48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DBDC3A-0F09-4565-9A89-F36BC996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Sphincter sparing approaches for lower rectal cancer have evolved along two lines: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Superficial cancers T1, T2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Patients with larger lesions that undergo neoadjuvant therapy</a:t>
            </a:r>
          </a:p>
        </p:txBody>
      </p:sp>
    </p:spTree>
    <p:extLst>
      <p:ext uri="{BB962C8B-B14F-4D97-AF65-F5344CB8AC3E}">
        <p14:creationId xmlns:p14="http://schemas.microsoft.com/office/powerpoint/2010/main" val="10303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3BC4F3-6F93-4AF2-B8B3-B8F9058A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Superficial lesions can be resected by a variety of methods</a:t>
            </a:r>
          </a:p>
          <a:p>
            <a:r>
              <a:rPr lang="en-US"/>
              <a:t>The only definitive indication, supported by randomized trials, for neoadjuvant therapy is for T3 or T4 – results show lower local recurrence rates (6 vs 13%)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indications for neoadjuvant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Clinically node positive disease –MRI or EUS</a:t>
            </a:r>
          </a:p>
          <a:p>
            <a:r>
              <a:rPr lang="en-US" dirty="0"/>
              <a:t>Distal rectal tumor where APR is thought advisable</a:t>
            </a:r>
          </a:p>
          <a:p>
            <a:r>
              <a:rPr lang="en-US" dirty="0"/>
              <a:t>Tumor which involves the </a:t>
            </a:r>
            <a:r>
              <a:rPr lang="en-US" dirty="0" err="1"/>
              <a:t>mesorectal</a:t>
            </a:r>
            <a:r>
              <a:rPr lang="en-US" dirty="0"/>
              <a:t> fascia</a:t>
            </a:r>
          </a:p>
        </p:txBody>
      </p:sp>
    </p:spTree>
    <p:extLst>
      <p:ext uri="{BB962C8B-B14F-4D97-AF65-F5344CB8AC3E}">
        <p14:creationId xmlns:p14="http://schemas.microsoft.com/office/powerpoint/2010/main" val="16606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effects of neoadjuvant treatment that need mention-good or bad 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151414"/>
            <a:ext cx="8946541" cy="3096985"/>
          </a:xfrm>
        </p:spPr>
        <p:txBody>
          <a:bodyPr/>
          <a:lstStyle/>
          <a:p>
            <a:r>
              <a:rPr lang="en-US" dirty="0"/>
              <a:t>About 15-20% of patients will have </a:t>
            </a:r>
            <a:r>
              <a:rPr lang="en-US" dirty="0" err="1"/>
              <a:t>cCR</a:t>
            </a:r>
            <a:endParaRPr lang="en-US" dirty="0"/>
          </a:p>
          <a:p>
            <a:r>
              <a:rPr lang="en-US" dirty="0"/>
              <a:t>About 20% will be down staged in the lymph nodes </a:t>
            </a:r>
          </a:p>
        </p:txBody>
      </p:sp>
    </p:spTree>
    <p:extLst>
      <p:ext uri="{BB962C8B-B14F-4D97-AF65-F5344CB8AC3E}">
        <p14:creationId xmlns:p14="http://schemas.microsoft.com/office/powerpoint/2010/main" val="36834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EXCISION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TECHNIQUE LIMITATIONS: </a:t>
            </a:r>
          </a:p>
          <a:p>
            <a:r>
              <a:rPr lang="en-US" altLang="en-US" dirty="0"/>
              <a:t>LIGHT</a:t>
            </a:r>
          </a:p>
          <a:p>
            <a:r>
              <a:rPr lang="en-US" altLang="en-US" dirty="0"/>
              <a:t>RETRACTION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7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Everyone values their Rectum !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 is the crowning achievement of evolutionary man? </a:t>
            </a:r>
          </a:p>
          <a:p>
            <a:r>
              <a:rPr lang="en-US" altLang="en-US" dirty="0"/>
              <a:t>Hands</a:t>
            </a:r>
          </a:p>
          <a:p>
            <a:r>
              <a:rPr lang="en-US" altLang="en-US" dirty="0"/>
              <a:t>Rectum/Anus</a:t>
            </a:r>
          </a:p>
        </p:txBody>
      </p:sp>
    </p:spTree>
    <p:extLst>
      <p:ext uri="{BB962C8B-B14F-4D97-AF65-F5344CB8AC3E}">
        <p14:creationId xmlns:p14="http://schemas.microsoft.com/office/powerpoint/2010/main" val="13693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TRANSSACRAL EXCISION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TECHNIQUE LIMITATIONS: </a:t>
            </a:r>
          </a:p>
          <a:p>
            <a:pPr lvl="1"/>
            <a:r>
              <a:rPr lang="en-US" altLang="en-US" dirty="0"/>
              <a:t>RECTAL MOBILIZATION</a:t>
            </a:r>
          </a:p>
          <a:p>
            <a:pPr lvl="1"/>
            <a:r>
              <a:rPr lang="en-US" altLang="en-US" dirty="0"/>
              <a:t>SPACE CONSIDERATION</a:t>
            </a:r>
          </a:p>
          <a:p>
            <a:pPr lvl="1"/>
            <a:r>
              <a:rPr lang="en-US" altLang="en-US" dirty="0"/>
              <a:t>SACRAL BONE</a:t>
            </a:r>
          </a:p>
        </p:txBody>
      </p:sp>
    </p:spTree>
    <p:extLst>
      <p:ext uri="{BB962C8B-B14F-4D97-AF65-F5344CB8AC3E}">
        <p14:creationId xmlns:p14="http://schemas.microsoft.com/office/powerpoint/2010/main" val="17615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7066A3-ED13-4C50-9D7F-AA0A102F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DSCF0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0"/>
            <a:ext cx="9093708" cy="68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3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CC1C62-5F81-4705-8597-D4407BC4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DSCF0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0"/>
            <a:ext cx="8310517" cy="68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2E7F-D396-4ACE-B344-7D2BBB9F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1F1F-3746-4557-A611-F000D44CE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DSCF0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39446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2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1FE6-E7EC-450E-9ED8-E92054A6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C8965-F820-4457-8A45-591DABA4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DSCF0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0"/>
            <a:ext cx="102870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7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BONE RESECTION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  3 SACRAL SEGMENTS - ONE SIDE</a:t>
            </a:r>
          </a:p>
        </p:txBody>
      </p:sp>
    </p:spTree>
    <p:extLst>
      <p:ext uri="{BB962C8B-B14F-4D97-AF65-F5344CB8AC3E}">
        <p14:creationId xmlns:p14="http://schemas.microsoft.com/office/powerpoint/2010/main" val="5061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LAPAROSCOPIC or Open Abdominal TRANSSACRAL EXCISION</a:t>
            </a:r>
          </a:p>
        </p:txBody>
      </p:sp>
      <p:sp>
        <p:nvSpPr>
          <p:cNvPr id="36867" name="Sub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Diversion may be required ileostomy or colostomy</a:t>
            </a:r>
          </a:p>
          <a:p>
            <a:r>
              <a:rPr lang="en-US" altLang="en-US" dirty="0"/>
              <a:t>Can be stapled or hand sewn </a:t>
            </a:r>
          </a:p>
          <a:p>
            <a:r>
              <a:rPr lang="en-US" altLang="en-US" dirty="0"/>
              <a:t>Must keep stool loose to keep intra rectal pressure low while healing</a:t>
            </a:r>
          </a:p>
          <a:p>
            <a:r>
              <a:rPr lang="en-US" altLang="en-US" dirty="0"/>
              <a:t>Fistulas heal but may require diversion</a:t>
            </a:r>
          </a:p>
        </p:txBody>
      </p:sp>
    </p:spTree>
    <p:extLst>
      <p:ext uri="{BB962C8B-B14F-4D97-AF65-F5344CB8AC3E}">
        <p14:creationId xmlns:p14="http://schemas.microsoft.com/office/powerpoint/2010/main" val="7918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TransEndoscopic MicroSurgery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  Magnified binocular view</a:t>
            </a:r>
          </a:p>
          <a:p>
            <a:r>
              <a:rPr lang="en-US" altLang="en-US" dirty="0"/>
              <a:t>  Can resect up to 20cm</a:t>
            </a:r>
          </a:p>
          <a:p>
            <a:r>
              <a:rPr lang="en-US" altLang="en-US" dirty="0"/>
              <a:t>  Excision with margins—suture</a:t>
            </a:r>
          </a:p>
          <a:p>
            <a:r>
              <a:rPr lang="en-US" altLang="en-US" dirty="0"/>
              <a:t>  Low pressure insufflation-CO2</a:t>
            </a:r>
          </a:p>
          <a:p>
            <a:r>
              <a:rPr lang="en-US" altLang="en-US" dirty="0"/>
              <a:t>  Similar indications to trans-anal resection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35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 endoscopic microsurgery</a:t>
            </a:r>
          </a:p>
        </p:txBody>
      </p:sp>
      <p:pic>
        <p:nvPicPr>
          <p:cNvPr id="38916" name="Picture 4" descr="colorectal_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706944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85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Transendoscopic Microsurgery TEM</a:t>
            </a:r>
          </a:p>
        </p:txBody>
      </p:sp>
      <p:pic>
        <p:nvPicPr>
          <p:cNvPr id="39940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560576"/>
            <a:ext cx="72009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5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Abdominal-perineal Resection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 common operation done for rectal cancer before 1980’s</a:t>
            </a:r>
          </a:p>
          <a:p>
            <a:r>
              <a:rPr lang="en-US" altLang="en-US"/>
              <a:t>   resulted in permanent  colostomy</a:t>
            </a:r>
          </a:p>
          <a:p>
            <a:r>
              <a:rPr lang="en-US" altLang="en-US"/>
              <a:t>    now we are in an era of organ preservation</a:t>
            </a:r>
          </a:p>
          <a:p>
            <a:r>
              <a:rPr lang="en-US" altLang="en-US"/>
              <a:t>    many other options available</a:t>
            </a:r>
          </a:p>
        </p:txBody>
      </p:sp>
    </p:spTree>
    <p:extLst>
      <p:ext uri="{BB962C8B-B14F-4D97-AF65-F5344CB8AC3E}">
        <p14:creationId xmlns:p14="http://schemas.microsoft.com/office/powerpoint/2010/main" val="35729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</a:t>
            </a:r>
          </a:p>
        </p:txBody>
      </p:sp>
      <p:sp>
        <p:nvSpPr>
          <p:cNvPr id="40964" name="AutoShape 4" descr="Z"/>
          <p:cNvSpPr>
            <a:spLocks noChangeAspect="1" noChangeArrowheads="1"/>
          </p:cNvSpPr>
          <p:nvPr/>
        </p:nvSpPr>
        <p:spPr bwMode="auto">
          <a:xfrm>
            <a:off x="5024439" y="2814639"/>
            <a:ext cx="21431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40965" name="AutoShape 5" descr="Z"/>
          <p:cNvSpPr>
            <a:spLocks noChangeAspect="1" noChangeArrowheads="1"/>
          </p:cNvSpPr>
          <p:nvPr/>
        </p:nvSpPr>
        <p:spPr bwMode="auto">
          <a:xfrm>
            <a:off x="1023938" y="-20638"/>
            <a:ext cx="3429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40966" name="Picture 6" descr="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853248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5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POST-OP THERAPY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ALL - T2 OR GREATER</a:t>
            </a:r>
          </a:p>
          <a:p>
            <a:r>
              <a:rPr lang="en-US" altLang="en-US" sz="2400" dirty="0"/>
              <a:t>ALL - NODAL POSITIVE</a:t>
            </a:r>
          </a:p>
        </p:txBody>
      </p:sp>
    </p:spTree>
    <p:extLst>
      <p:ext uri="{BB962C8B-B14F-4D97-AF65-F5344CB8AC3E}">
        <p14:creationId xmlns:p14="http://schemas.microsoft.com/office/powerpoint/2010/main" val="15723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watchful waiting for cCR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Brazil group reports: </a:t>
            </a:r>
          </a:p>
          <a:p>
            <a:pPr lvl="1"/>
            <a:r>
              <a:rPr lang="en-US" dirty="0"/>
              <a:t>71 patients had </a:t>
            </a:r>
            <a:r>
              <a:rPr lang="en-US" dirty="0" err="1"/>
              <a:t>cCR</a:t>
            </a:r>
            <a:r>
              <a:rPr lang="en-US" dirty="0"/>
              <a:t> and were watched – median 57 mo.</a:t>
            </a:r>
          </a:p>
          <a:p>
            <a:pPr lvl="1"/>
            <a:r>
              <a:rPr lang="en-US" dirty="0"/>
              <a:t>2 patients (7%) relapsed and were salvaged with APR</a:t>
            </a:r>
          </a:p>
          <a:p>
            <a:pPr lvl="1"/>
            <a:r>
              <a:rPr lang="en-US" dirty="0"/>
              <a:t>3 developed metastatic disease</a:t>
            </a:r>
          </a:p>
          <a:p>
            <a:pPr lvl="1"/>
            <a:r>
              <a:rPr lang="en-US" dirty="0"/>
              <a:t>disease specific survival 92% at 5 years</a:t>
            </a:r>
          </a:p>
          <a:p>
            <a:pPr lvl="1"/>
            <a:r>
              <a:rPr lang="en-US" dirty="0"/>
              <a:t>follow up studies suggest that lowest relapse is with T2 lesions compared to T3/4 lesions (3 vs 30%)</a:t>
            </a:r>
          </a:p>
        </p:txBody>
      </p:sp>
    </p:spTree>
    <p:extLst>
      <p:ext uri="{BB962C8B-B14F-4D97-AF65-F5344CB8AC3E}">
        <p14:creationId xmlns:p14="http://schemas.microsoft.com/office/powerpoint/2010/main" val="21961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 POINTS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INTENT TO CURE MUST NOT BE LOST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STAGING IS CRITICAL</a:t>
            </a:r>
          </a:p>
          <a:p>
            <a:pPr lvl="1"/>
            <a:r>
              <a:rPr lang="en-US" altLang="en-US" dirty="0"/>
              <a:t>PHYSICAL EXAM</a:t>
            </a:r>
          </a:p>
          <a:p>
            <a:pPr lvl="1"/>
            <a:r>
              <a:rPr lang="en-US" altLang="en-US" dirty="0"/>
              <a:t>CT SCAN</a:t>
            </a:r>
          </a:p>
          <a:p>
            <a:pPr lvl="1"/>
            <a:r>
              <a:rPr lang="en-US" altLang="en-US" dirty="0"/>
              <a:t>ULTRA SOUND-MRI</a:t>
            </a:r>
          </a:p>
          <a:p>
            <a:pPr lvl="1"/>
            <a:r>
              <a:rPr lang="en-US" altLang="en-US" dirty="0"/>
              <a:t>T2 lesions resect first then adjuvant  therapy; T3 begin with neoadjuvant therapy then restage and re biopsy</a:t>
            </a:r>
          </a:p>
          <a:p>
            <a:pPr lvl="1"/>
            <a:r>
              <a:rPr lang="en-US" altLang="en-US" dirty="0"/>
              <a:t>Trans anal for lesions below 5 cm; Trans-sacral or TEMS for 5-8 cm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PATIENCE WITH COMPLICATIONS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60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STRATEGIES FOR TREATING RECTAL CANCER INVOLVE CAREFUL PRE-OPERATIVE STAGING</a:t>
            </a:r>
          </a:p>
          <a:p>
            <a:r>
              <a:rPr lang="en-US" altLang="en-US" dirty="0"/>
              <a:t>INTENT TO CURE MUST NOT BE LOST</a:t>
            </a:r>
          </a:p>
          <a:p>
            <a:r>
              <a:rPr lang="en-US" altLang="en-US" dirty="0"/>
              <a:t>3/4 OF PATIENTS WITH RECTAL CANCER CAN HAVE SPHINCTER PRESERVATION</a:t>
            </a:r>
          </a:p>
          <a:p>
            <a:r>
              <a:rPr lang="en-US" altLang="en-US" dirty="0"/>
              <a:t>BE PREPARED TO MANAGE  “COMPLICATIONS”</a:t>
            </a:r>
          </a:p>
          <a:p>
            <a:r>
              <a:rPr lang="en-US" altLang="en-US" dirty="0"/>
              <a:t>FUTURE OF RECTAL CANCER WILL INVOLVE FEWER COMPLETE RECTAL AMPUTATIONS</a:t>
            </a:r>
          </a:p>
        </p:txBody>
      </p:sp>
    </p:spTree>
    <p:extLst>
      <p:ext uri="{BB962C8B-B14F-4D97-AF65-F5344CB8AC3E}">
        <p14:creationId xmlns:p14="http://schemas.microsoft.com/office/powerpoint/2010/main" val="14288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KRASKE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 ANTERIOR WALL</a:t>
            </a:r>
          </a:p>
          <a:p>
            <a:r>
              <a:rPr lang="en-US" altLang="en-US" dirty="0"/>
              <a:t>  POSTERIOR WALL-easier with </a:t>
            </a:r>
            <a:r>
              <a:rPr lang="en-US" altLang="en-US" dirty="0" err="1"/>
              <a:t>tatoo</a:t>
            </a:r>
            <a:endParaRPr lang="en-US" altLang="en-US" dirty="0"/>
          </a:p>
          <a:p>
            <a:r>
              <a:rPr lang="en-US" altLang="en-US" dirty="0"/>
              <a:t>AVERAGE NODAL RECOVERY: 0.9 NODES</a:t>
            </a:r>
          </a:p>
        </p:txBody>
      </p:sp>
    </p:spTree>
    <p:extLst>
      <p:ext uri="{BB962C8B-B14F-4D97-AF65-F5344CB8AC3E}">
        <p14:creationId xmlns:p14="http://schemas.microsoft.com/office/powerpoint/2010/main" val="29400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Lesions 5 -6 cm and below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Anterior resection for higher lesions</a:t>
            </a:r>
          </a:p>
          <a:p>
            <a:r>
              <a:rPr lang="en-US"/>
              <a:t>Lesions that formerly would have required AP resection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SCF0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4" y="11507"/>
            <a:ext cx="7883840" cy="684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SCF0057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0" y="1"/>
            <a:ext cx="9678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7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SPHINCTER-SPARING TECHNIQUES (SST) </a:t>
            </a:r>
            <a:br>
              <a:rPr lang="en-US" altLang="en-US" sz="3600" dirty="0"/>
            </a:br>
            <a:r>
              <a:rPr lang="en-US" altLang="en-US" sz="3600" dirty="0"/>
              <a:t>19th AND 20th CENTURIES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LISFRANC, VERNEUIL, WITZEL, KOCHER, KRASKE, BABCOCK, HOCHEREGG, MILES</a:t>
            </a:r>
          </a:p>
          <a:p>
            <a:r>
              <a:rPr lang="en-US" altLang="en-US"/>
              <a:t>EARLY SURGEONS WHO EMPLOYED SST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52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STAGING OF RECTAL CANCER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  PHYSICAL EXAM</a:t>
            </a:r>
          </a:p>
          <a:p>
            <a:r>
              <a:rPr lang="en-US" altLang="en-US"/>
              <a:t>  CT SCAN</a:t>
            </a:r>
          </a:p>
          <a:p>
            <a:r>
              <a:rPr lang="en-US" altLang="en-US"/>
              <a:t>  TRANS RECTAL ULTRA SOUND</a:t>
            </a:r>
          </a:p>
          <a:p>
            <a:r>
              <a:rPr lang="en-US" altLang="en-US"/>
              <a:t>   MRI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1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PRIMARY TUMOR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T1  TUMOR INVADES SUBMUCOSA </a:t>
            </a:r>
          </a:p>
          <a:p>
            <a:r>
              <a:rPr lang="en-US" altLang="en-US" dirty="0"/>
              <a:t>T2  TUMOR INVADES MUSCULARIS PROPRIA </a:t>
            </a:r>
          </a:p>
          <a:p>
            <a:r>
              <a:rPr lang="en-US" altLang="en-US" dirty="0"/>
              <a:t>T3  TUMOR INVADES THROUGH MUSCULARIS PROPRIA INTO SUBSEROSA </a:t>
            </a:r>
          </a:p>
          <a:p>
            <a:r>
              <a:rPr lang="en-US" altLang="en-US" dirty="0"/>
              <a:t>T4  TUMOR DIRECTLY INVADES OTHER ORGANS OR STRUCTURES</a:t>
            </a:r>
          </a:p>
        </p:txBody>
      </p:sp>
    </p:spTree>
    <p:extLst>
      <p:ext uri="{BB962C8B-B14F-4D97-AF65-F5344CB8AC3E}">
        <p14:creationId xmlns:p14="http://schemas.microsoft.com/office/powerpoint/2010/main" val="1290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</Template>
  <TotalTime>84</TotalTime>
  <Words>689</Words>
  <Application>Microsoft Office PowerPoint</Application>
  <PresentationFormat>Widescreen</PresentationFormat>
  <Paragraphs>124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 3</vt:lpstr>
      <vt:lpstr>WideScreen</vt:lpstr>
      <vt:lpstr>Local Treatment of Rectal Cancer</vt:lpstr>
      <vt:lpstr>Everyone values their Rectum !</vt:lpstr>
      <vt:lpstr>Abdominal-perineal Resection</vt:lpstr>
      <vt:lpstr>Lesions 5 -6 cm and below</vt:lpstr>
      <vt:lpstr>PowerPoint Presentation</vt:lpstr>
      <vt:lpstr>PowerPoint Presentation</vt:lpstr>
      <vt:lpstr>SPHINCTER-SPARING TECHNIQUES (SST)  19th AND 20th CENTURIES</vt:lpstr>
      <vt:lpstr>STAGING OF RECTAL CANCER</vt:lpstr>
      <vt:lpstr>PRIMARY TUMOR</vt:lpstr>
      <vt:lpstr>RISK OF LYMPH NODE METASTASIS</vt:lpstr>
      <vt:lpstr>REGIONAL LYMPH NODES</vt:lpstr>
      <vt:lpstr>DISTANT METASTASIS</vt:lpstr>
      <vt:lpstr>SPHINCTER-SPARING APPROACHES</vt:lpstr>
      <vt:lpstr>MY OWN VIEW:</vt:lpstr>
      <vt:lpstr>PowerPoint Presentation</vt:lpstr>
      <vt:lpstr>PowerPoint Presentation</vt:lpstr>
      <vt:lpstr>Relative indications for neoadjuvant therapy</vt:lpstr>
      <vt:lpstr>Two effects of neoadjuvant treatment that need mention-good or bad ? </vt:lpstr>
      <vt:lpstr>LOCAL EXCISION</vt:lpstr>
      <vt:lpstr>TRANSSACRAL EXCISION</vt:lpstr>
      <vt:lpstr>PowerPoint Presentation</vt:lpstr>
      <vt:lpstr>PowerPoint Presentation</vt:lpstr>
      <vt:lpstr>PowerPoint Presentation</vt:lpstr>
      <vt:lpstr>PowerPoint Presentation</vt:lpstr>
      <vt:lpstr>BONE RESECTION</vt:lpstr>
      <vt:lpstr>LAPAROSCOPIC or Open Abdominal TRANSSACRAL EXCISION</vt:lpstr>
      <vt:lpstr>TransEndoscopic MicroSurgery</vt:lpstr>
      <vt:lpstr>Trans endoscopic microsurgery</vt:lpstr>
      <vt:lpstr>Transendoscopic Microsurgery TEM</vt:lpstr>
      <vt:lpstr>TEM</vt:lpstr>
      <vt:lpstr>POST-OP THERAPY</vt:lpstr>
      <vt:lpstr>Role of watchful waiting for cCR</vt:lpstr>
      <vt:lpstr>3 POINTS</vt:lpstr>
      <vt:lpstr>CONCLUSIONS</vt:lpstr>
      <vt:lpstr>KRASKE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Fractile</dc:creator>
  <cp:lastModifiedBy>Donald Weaver</cp:lastModifiedBy>
  <cp:revision>10</cp:revision>
  <dcterms:created xsi:type="dcterms:W3CDTF">2016-03-10T18:45:15Z</dcterms:created>
  <dcterms:modified xsi:type="dcterms:W3CDTF">2018-11-08T12:25:41Z</dcterms:modified>
</cp:coreProperties>
</file>